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70" r:id="rId7"/>
    <p:sldId id="265" r:id="rId8"/>
    <p:sldId id="262" r:id="rId9"/>
    <p:sldId id="263" r:id="rId10"/>
    <p:sldId id="264" r:id="rId11"/>
    <p:sldId id="261" r:id="rId12"/>
    <p:sldId id="267" r:id="rId13"/>
    <p:sldId id="268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C301A-C162-454A-BF8D-4984A3699000}" type="datetimeFigureOut">
              <a:rPr kumimoji="1" lang="ja-JP" altLang="en-US" smtClean="0"/>
              <a:t>2015/11/9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2B61-84FE-44D1-8B13-728E02718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516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C301A-C162-454A-BF8D-4984A3699000}" type="datetimeFigureOut">
              <a:rPr kumimoji="1" lang="ja-JP" altLang="en-US" smtClean="0"/>
              <a:t>2015/11/9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2B61-84FE-44D1-8B13-728E02718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482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C301A-C162-454A-BF8D-4984A3699000}" type="datetimeFigureOut">
              <a:rPr kumimoji="1" lang="ja-JP" altLang="en-US" smtClean="0"/>
              <a:t>2015/11/9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2B61-84FE-44D1-8B13-728E02718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9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C301A-C162-454A-BF8D-4984A3699000}" type="datetimeFigureOut">
              <a:rPr kumimoji="1" lang="ja-JP" altLang="en-US" smtClean="0"/>
              <a:t>2015/11/9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2B61-84FE-44D1-8B13-728E02718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083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C301A-C162-454A-BF8D-4984A3699000}" type="datetimeFigureOut">
              <a:rPr kumimoji="1" lang="ja-JP" altLang="en-US" smtClean="0"/>
              <a:t>2015/11/9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2B61-84FE-44D1-8B13-728E02718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765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C301A-C162-454A-BF8D-4984A3699000}" type="datetimeFigureOut">
              <a:rPr kumimoji="1" lang="ja-JP" altLang="en-US" smtClean="0"/>
              <a:t>2015/11/9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2B61-84FE-44D1-8B13-728E02718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758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C301A-C162-454A-BF8D-4984A3699000}" type="datetimeFigureOut">
              <a:rPr kumimoji="1" lang="ja-JP" altLang="en-US" smtClean="0"/>
              <a:t>2015/11/9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2B61-84FE-44D1-8B13-728E02718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780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C301A-C162-454A-BF8D-4984A3699000}" type="datetimeFigureOut">
              <a:rPr kumimoji="1" lang="ja-JP" altLang="en-US" smtClean="0"/>
              <a:t>2015/11/9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2B61-84FE-44D1-8B13-728E02718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227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C301A-C162-454A-BF8D-4984A3699000}" type="datetimeFigureOut">
              <a:rPr kumimoji="1" lang="ja-JP" altLang="en-US" smtClean="0"/>
              <a:t>2015/11/9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2B61-84FE-44D1-8B13-728E02718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086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C301A-C162-454A-BF8D-4984A3699000}" type="datetimeFigureOut">
              <a:rPr kumimoji="1" lang="ja-JP" altLang="en-US" smtClean="0"/>
              <a:t>2015/11/9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2B61-84FE-44D1-8B13-728E02718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8299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C301A-C162-454A-BF8D-4984A3699000}" type="datetimeFigureOut">
              <a:rPr kumimoji="1" lang="ja-JP" altLang="en-US" smtClean="0"/>
              <a:t>2015/11/9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2B61-84FE-44D1-8B13-728E02718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8246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C301A-C162-454A-BF8D-4984A3699000}" type="datetimeFigureOut">
              <a:rPr kumimoji="1" lang="ja-JP" altLang="en-US" smtClean="0"/>
              <a:t>2015/11/9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F2B61-84FE-44D1-8B13-728E02718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843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○○事業計画書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1640" y="4437112"/>
            <a:ext cx="6400800" cy="2016224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2015</a:t>
            </a:r>
            <a:r>
              <a:rPr kumimoji="1" lang="ja-JP" altLang="en-US" sz="2800" dirty="0" smtClean="0"/>
              <a:t>年○月◇日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チーム名</a:t>
            </a:r>
            <a:endParaRPr lang="en-US" altLang="ja-JP" sz="2800" dirty="0" smtClean="0"/>
          </a:p>
          <a:p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9134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ビジョンストーリー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ユーザー</a:t>
            </a:r>
            <a:endParaRPr kumimoji="1" lang="en-US" altLang="ja-JP" dirty="0" smtClean="0"/>
          </a:p>
          <a:p>
            <a:r>
              <a:rPr lang="ja-JP" altLang="en-US" dirty="0" smtClean="0"/>
              <a:t>感動場面（提案する商品を利用することによるメリット）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279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ビジネスモデル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513935"/>
              </p:ext>
            </p:extLst>
          </p:nvPr>
        </p:nvGraphicFramePr>
        <p:xfrm>
          <a:off x="347514" y="1844824"/>
          <a:ext cx="8440040" cy="4032449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007753"/>
                <a:gridCol w="1496653"/>
                <a:gridCol w="715614"/>
                <a:gridCol w="724546"/>
                <a:gridCol w="1487721"/>
                <a:gridCol w="2007753"/>
              </a:tblGrid>
              <a:tr h="1584176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300" b="0" u="sng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主要パートナー</a:t>
                      </a:r>
                      <a:endParaRPr lang="ja-JP" sz="1300" b="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81854" marR="8185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300" b="0" u="sng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主要活動</a:t>
                      </a:r>
                      <a:endParaRPr lang="ja-JP" sz="1300" b="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81854" marR="81854" marT="0" marB="0"/>
                </a:tc>
                <a:tc rowSpan="2"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300" b="0" u="sng" kern="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提案価値</a:t>
                      </a:r>
                      <a:endParaRPr lang="ja-JP" sz="1300" b="0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81854" marR="81854" marT="0" marB="0"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300" b="0" u="sng" kern="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顧客との関係</a:t>
                      </a:r>
                      <a:endParaRPr lang="ja-JP" sz="1300" b="0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81854" marR="81854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300" b="0" u="sng" kern="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顧客セグメント</a:t>
                      </a:r>
                      <a:endParaRPr lang="ja-JP" sz="1300" b="0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81854" marR="81854" marT="0" marB="0"/>
                </a:tc>
              </a:tr>
              <a:tr h="14994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300" b="0" u="sng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主要資源</a:t>
                      </a:r>
                      <a:endParaRPr lang="ja-JP" sz="1300" b="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81854" marR="81854" marT="0" marB="0"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300" b="0" u="sng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顧客とのつながり</a:t>
                      </a:r>
                      <a:endParaRPr lang="ja-JP" sz="1300" b="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81854" marR="81854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948812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300" b="0" u="sng" kern="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コスト構造</a:t>
                      </a:r>
                      <a:endParaRPr lang="ja-JP" sz="1300" b="0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81854" marR="81854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300" b="0" u="sng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収益の流れ</a:t>
                      </a:r>
                      <a:endParaRPr lang="ja-JP" sz="1300" b="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b="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ja-JP" sz="1300" b="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81854" marR="81854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406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提案に伴う</a:t>
            </a:r>
            <a:r>
              <a:rPr kumimoji="1" lang="ja-JP" altLang="en-US" dirty="0" smtClean="0"/>
              <a:t>リスクと対応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想定されるリスク</a:t>
            </a:r>
            <a:endParaRPr kumimoji="1" lang="en-US" altLang="ja-JP" dirty="0" smtClean="0"/>
          </a:p>
          <a:p>
            <a:r>
              <a:rPr lang="ja-JP" altLang="en-US" dirty="0"/>
              <a:t>対応策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228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今後の検討課題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91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事業</a:t>
            </a:r>
            <a:r>
              <a:rPr lang="ja-JP" altLang="en-US" dirty="0" smtClean="0"/>
              <a:t>計画書目次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romanUcPeriod"/>
            </a:pPr>
            <a:r>
              <a:rPr kumimoji="1" lang="ja-JP" altLang="en-US" sz="2400" dirty="0" smtClean="0"/>
              <a:t>はじめに</a:t>
            </a:r>
            <a:endParaRPr kumimoji="1" lang="en-US" altLang="ja-JP" sz="2400" dirty="0" smtClean="0"/>
          </a:p>
          <a:p>
            <a:pPr marL="914400" lvl="1" indent="-514350">
              <a:buFont typeface="+mj-lt"/>
              <a:buAutoNum type="romanLcPeriod"/>
            </a:pPr>
            <a:r>
              <a:rPr kumimoji="1" lang="ja-JP" altLang="en-US" sz="1600" dirty="0" smtClean="0"/>
              <a:t>チームメンバー紹介</a:t>
            </a:r>
            <a:endParaRPr kumimoji="1" lang="en-US" altLang="ja-JP" sz="1600" dirty="0" smtClean="0"/>
          </a:p>
          <a:p>
            <a:pPr marL="914400" lvl="1" indent="-514350">
              <a:buFont typeface="+mj-lt"/>
              <a:buAutoNum type="romanLcPeriod"/>
            </a:pPr>
            <a:r>
              <a:rPr lang="ja-JP" altLang="en-US" sz="1600" dirty="0" smtClean="0"/>
              <a:t>事業の提案</a:t>
            </a:r>
            <a:endParaRPr lang="en-US" altLang="ja-JP" sz="1600" dirty="0" smtClean="0"/>
          </a:p>
          <a:p>
            <a:pPr marL="914400" lvl="1" indent="-514350">
              <a:buFont typeface="+mj-lt"/>
              <a:buAutoNum type="romanLcPeriod"/>
            </a:pPr>
            <a:r>
              <a:rPr lang="ja-JP" altLang="en-US" sz="1600" dirty="0" smtClean="0"/>
              <a:t>提案の</a:t>
            </a:r>
            <a:r>
              <a:rPr lang="ja-JP" altLang="en-US" sz="1600" dirty="0" smtClean="0"/>
              <a:t>背景（ニーズ）</a:t>
            </a:r>
            <a:endParaRPr kumimoji="1" lang="en-US" altLang="ja-JP" sz="1600" dirty="0" smtClean="0"/>
          </a:p>
          <a:p>
            <a:pPr marL="914400" lvl="1" indent="-514350">
              <a:buFont typeface="+mj-lt"/>
              <a:buAutoNum type="romanLcPeriod"/>
            </a:pPr>
            <a:endParaRPr kumimoji="1" lang="en-US" altLang="ja-JP" sz="1600" dirty="0" smtClean="0"/>
          </a:p>
          <a:p>
            <a:pPr marL="514350" indent="-514350">
              <a:buFont typeface="+mj-lt"/>
              <a:buAutoNum type="romanUcPeriod" startAt="2"/>
            </a:pPr>
            <a:r>
              <a:rPr kumimoji="1" lang="ja-JP" altLang="en-US" sz="2400" dirty="0" smtClean="0"/>
              <a:t>事業計画概要</a:t>
            </a:r>
            <a:endParaRPr kumimoji="1" lang="en-US" altLang="ja-JP" sz="2400" dirty="0" smtClean="0"/>
          </a:p>
          <a:p>
            <a:pPr marL="914400" lvl="1" indent="-514350">
              <a:buFont typeface="+mj-lt"/>
              <a:buAutoNum type="romanLcPeriod"/>
            </a:pPr>
            <a:r>
              <a:rPr lang="ja-JP" altLang="en-US" sz="1600" dirty="0"/>
              <a:t>市場規模</a:t>
            </a:r>
            <a:endParaRPr kumimoji="1" lang="en-US" altLang="ja-JP" sz="1600" dirty="0" smtClean="0"/>
          </a:p>
          <a:p>
            <a:pPr marL="914400" lvl="1" indent="-514350">
              <a:buFont typeface="+mj-lt"/>
              <a:buAutoNum type="romanLcPeriod"/>
            </a:pPr>
            <a:r>
              <a:rPr lang="ja-JP" altLang="en-US" sz="1600" dirty="0" smtClean="0"/>
              <a:t>他社の動向</a:t>
            </a:r>
            <a:endParaRPr lang="en-US" altLang="ja-JP" sz="1600" dirty="0" smtClean="0"/>
          </a:p>
          <a:p>
            <a:pPr marL="914400" lvl="1" indent="-514350">
              <a:buFont typeface="+mj-lt"/>
              <a:buAutoNum type="romanLcPeriod"/>
            </a:pPr>
            <a:r>
              <a:rPr lang="ja-JP" altLang="en-US" sz="1600" dirty="0" smtClean="0"/>
              <a:t>ターゲット顧客</a:t>
            </a:r>
            <a:endParaRPr lang="en-US" altLang="ja-JP" sz="1600" dirty="0" smtClean="0"/>
          </a:p>
          <a:p>
            <a:pPr marL="914400" lvl="1" indent="-514350">
              <a:buFont typeface="+mj-lt"/>
              <a:buAutoNum type="romanLcPeriod"/>
            </a:pPr>
            <a:r>
              <a:rPr lang="ja-JP" altLang="en-US" sz="1600" dirty="0" smtClean="0"/>
              <a:t>製品・サービス</a:t>
            </a:r>
            <a:endParaRPr lang="en-US" altLang="ja-JP" sz="1600" dirty="0" smtClean="0"/>
          </a:p>
          <a:p>
            <a:pPr marL="914400" lvl="1" indent="-514350">
              <a:buFont typeface="+mj-lt"/>
              <a:buAutoNum type="romanLcPeriod"/>
            </a:pPr>
            <a:r>
              <a:rPr lang="ja-JP" altLang="en-US" sz="1600" dirty="0" smtClean="0"/>
              <a:t>ビジョンストーリー</a:t>
            </a:r>
            <a:endParaRPr lang="en-US" altLang="ja-JP" sz="1600" dirty="0" smtClean="0"/>
          </a:p>
          <a:p>
            <a:pPr marL="914400" lvl="1" indent="-514350">
              <a:buFont typeface="+mj-lt"/>
              <a:buAutoNum type="romanLcPeriod"/>
            </a:pPr>
            <a:r>
              <a:rPr lang="ja-JP" altLang="en-US" sz="1600" dirty="0" smtClean="0"/>
              <a:t>ビジネスモデル</a:t>
            </a:r>
            <a:endParaRPr lang="en-US" altLang="ja-JP" sz="1600" dirty="0" smtClean="0"/>
          </a:p>
          <a:p>
            <a:pPr marL="914400" lvl="1" indent="-514350">
              <a:buFont typeface="+mj-lt"/>
              <a:buAutoNum type="romanLcPeriod"/>
            </a:pPr>
            <a:endParaRPr kumimoji="1" lang="en-US" altLang="ja-JP" sz="1600" dirty="0" smtClean="0"/>
          </a:p>
          <a:p>
            <a:pPr marL="514350" indent="-514350">
              <a:buFont typeface="+mj-lt"/>
              <a:buAutoNum type="romanUcPeriod" startAt="3"/>
            </a:pPr>
            <a:r>
              <a:rPr lang="ja-JP" altLang="en-US" sz="2400" dirty="0" smtClean="0"/>
              <a:t>提案に伴うリスクと対応</a:t>
            </a:r>
            <a:endParaRPr lang="en-US" altLang="ja-JP" sz="2400" dirty="0" smtClean="0"/>
          </a:p>
          <a:p>
            <a:pPr marL="514350" indent="-514350">
              <a:buFont typeface="+mj-lt"/>
              <a:buAutoNum type="romanUcPeriod" startAt="3"/>
            </a:pPr>
            <a:endParaRPr lang="en-US" altLang="ja-JP" sz="2400" dirty="0" smtClean="0"/>
          </a:p>
          <a:p>
            <a:pPr marL="514350" indent="-514350">
              <a:buFont typeface="+mj-lt"/>
              <a:buAutoNum type="romanUcPeriod" startAt="3"/>
            </a:pPr>
            <a:r>
              <a:rPr kumimoji="1" lang="ja-JP" altLang="en-US" sz="2400" dirty="0" smtClean="0"/>
              <a:t>今後の検討課題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1658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チームメンバー紹介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kumimoji="1" lang="ja-JP" altLang="en-US" dirty="0" smtClean="0"/>
              <a:t>名前</a:t>
            </a:r>
            <a:endParaRPr kumimoji="1" lang="en-US" altLang="ja-JP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ja-JP" altLang="en-US" dirty="0" smtClean="0"/>
              <a:t>所属</a:t>
            </a:r>
            <a:endParaRPr lang="en-US" altLang="ja-JP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ja-JP" altLang="en-US" dirty="0"/>
              <a:t>得意</a:t>
            </a:r>
            <a:r>
              <a:rPr lang="ja-JP" altLang="en-US" dirty="0" smtClean="0"/>
              <a:t>分野　</a:t>
            </a:r>
            <a:r>
              <a:rPr lang="en-US" altLang="ja-JP" dirty="0" smtClean="0"/>
              <a:t>etc…</a:t>
            </a:r>
            <a:endParaRPr lang="en-US" altLang="ja-JP" dirty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dirty="0" smtClean="0"/>
              <a:t>名前２</a:t>
            </a:r>
            <a:endParaRPr lang="en-US" altLang="ja-JP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ja-JP" altLang="en-US" dirty="0" smtClean="0"/>
              <a:t>所属</a:t>
            </a:r>
            <a:endParaRPr lang="en-US" altLang="ja-JP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ja-JP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49772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事業の提案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kumimoji="1" lang="ja-JP" altLang="en-US" dirty="0" smtClean="0"/>
              <a:t>事業コンセプト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dirty="0"/>
              <a:t>説明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082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提案の</a:t>
            </a:r>
            <a:r>
              <a:rPr kumimoji="1" lang="ja-JP" altLang="en-US" dirty="0" smtClean="0"/>
              <a:t>背景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ニーズ）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502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市場規模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230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他社の動向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ja-JP" altLang="en-US" dirty="0"/>
              <a:t>会</a:t>
            </a:r>
            <a:r>
              <a:rPr lang="ja-JP" altLang="en-US" dirty="0" smtClean="0"/>
              <a:t>社名</a:t>
            </a:r>
            <a:endParaRPr lang="en-US" altLang="ja-JP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ja-JP" altLang="en-US" dirty="0" smtClean="0"/>
              <a:t>商品</a:t>
            </a:r>
            <a:endParaRPr lang="en-US" altLang="ja-JP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ja-JP" altLang="en-US" dirty="0" smtClean="0"/>
              <a:t>価格</a:t>
            </a:r>
            <a:endParaRPr lang="en-US" altLang="ja-JP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ja-JP" altLang="en-US" dirty="0" smtClean="0"/>
              <a:t>ターゲット顧客</a:t>
            </a:r>
            <a:r>
              <a:rPr lang="ja-JP" altLang="en-US" dirty="0"/>
              <a:t>　</a:t>
            </a:r>
            <a:r>
              <a:rPr lang="en-US" altLang="ja-JP" dirty="0" smtClean="0"/>
              <a:t>etc…</a:t>
            </a:r>
          </a:p>
        </p:txBody>
      </p:sp>
    </p:spTree>
    <p:extLst>
      <p:ext uri="{BB962C8B-B14F-4D97-AF65-F5344CB8AC3E}">
        <p14:creationId xmlns:p14="http://schemas.microsoft.com/office/powerpoint/2010/main" val="574183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ターゲット</a:t>
            </a:r>
            <a:r>
              <a:rPr kumimoji="1" lang="ja-JP" altLang="en-US" dirty="0" smtClean="0"/>
              <a:t>顧客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ja-JP" altLang="en-US" dirty="0" smtClean="0"/>
              <a:t>ペルソナ</a:t>
            </a:r>
            <a:endParaRPr lang="en-US" altLang="ja-JP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ja-JP" altLang="en-US" dirty="0" smtClean="0"/>
              <a:t>ターゲットの特徴</a:t>
            </a:r>
            <a:endParaRPr lang="en-US" altLang="ja-JP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ja-JP" altLang="en-US" dirty="0" smtClean="0"/>
              <a:t>ニーズ</a:t>
            </a:r>
            <a:endParaRPr lang="en-US" altLang="ja-JP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ja-JP" altLang="en-US" dirty="0" smtClean="0"/>
              <a:t>インサイト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dirty="0" smtClean="0"/>
              <a:t>市場規模</a:t>
            </a:r>
            <a:endParaRPr lang="en-US" altLang="ja-JP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ja-JP" altLang="en-US" dirty="0" smtClean="0"/>
              <a:t>顧客（数、年齢層など）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3835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商品</a:t>
            </a:r>
            <a:r>
              <a:rPr kumimoji="1" lang="ja-JP" altLang="en-US" dirty="0" smtClean="0"/>
              <a:t>・サービス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コンセプト</a:t>
            </a:r>
            <a:endParaRPr lang="en-US" altLang="ja-JP" dirty="0" smtClean="0"/>
          </a:p>
          <a:p>
            <a:r>
              <a:rPr lang="ja-JP" altLang="en-US" dirty="0"/>
              <a:t>提案</a:t>
            </a:r>
            <a:r>
              <a:rPr lang="ja-JP" altLang="en-US" dirty="0" smtClean="0"/>
              <a:t>する商品、サービス</a:t>
            </a:r>
            <a:endParaRPr lang="en-US" altLang="ja-JP" dirty="0" smtClean="0"/>
          </a:p>
          <a:p>
            <a:r>
              <a:rPr lang="ja-JP" altLang="en-US" dirty="0" smtClean="0"/>
              <a:t>特徴（差別化）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68443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1330</TotalTime>
  <Words>166</Words>
  <Application>Microsoft Office PowerPoint</Application>
  <PresentationFormat>画面に合わせる (4:3)</PresentationFormat>
  <Paragraphs>112</Paragraphs>
  <Slides>13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Office ​​テーマ</vt:lpstr>
      <vt:lpstr>○○事業計画書</vt:lpstr>
      <vt:lpstr>事業計画書目次</vt:lpstr>
      <vt:lpstr>チームメンバー紹介</vt:lpstr>
      <vt:lpstr>事業の提案</vt:lpstr>
      <vt:lpstr>提案の背景(ニーズ）</vt:lpstr>
      <vt:lpstr>市場規模</vt:lpstr>
      <vt:lpstr>他社の動向</vt:lpstr>
      <vt:lpstr>ターゲット顧客</vt:lpstr>
      <vt:lpstr>商品・サービス</vt:lpstr>
      <vt:lpstr>ビジョンストーリー</vt:lpstr>
      <vt:lpstr>ビジネスモデル</vt:lpstr>
      <vt:lpstr>提案に伴うリスクと対応</vt:lpstr>
      <vt:lpstr>今後の検討課題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○○事業計画書</dc:title>
  <dc:creator>Yuta</dc:creator>
  <cp:lastModifiedBy>Kurata</cp:lastModifiedBy>
  <cp:revision>34</cp:revision>
  <dcterms:created xsi:type="dcterms:W3CDTF">2015-07-29T06:30:10Z</dcterms:created>
  <dcterms:modified xsi:type="dcterms:W3CDTF">2015-11-09T07:09:34Z</dcterms:modified>
</cp:coreProperties>
</file>